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8" r:id="rId4"/>
  </p:sldMasterIdLst>
  <p:notesMasterIdLst>
    <p:notesMasterId r:id="rId6"/>
  </p:notesMasterIdLst>
  <p:handoutMasterIdLst>
    <p:handoutMasterId r:id="rId12"/>
  </p:handoutMasterIdLst>
  <p:sldIdLst>
    <p:sldId id="303" r:id="rId5"/>
    <p:sldId id="843" r:id="rId7"/>
    <p:sldId id="844" r:id="rId8"/>
    <p:sldId id="837" r:id="rId9"/>
    <p:sldId id="838" r:id="rId10"/>
    <p:sldId id="823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43"/>
            <p14:sldId id="844"/>
            <p14:sldId id="837"/>
            <p14:sldId id="838"/>
            <p14:sldId id="823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000000"/>
    <a:srgbClr val="0000FF"/>
    <a:srgbClr val="FF3300"/>
    <a:srgbClr val="62A14D"/>
    <a:srgbClr val="C6D254"/>
    <a:srgbClr val="B1D254"/>
    <a:srgbClr val="72AF2F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3" d="100"/>
          <a:sy n="93" d="100"/>
        </p:scale>
        <p:origin x="1397" y="67"/>
      </p:cViewPr>
      <p:guideLst>
        <p:guide orient="horz" pos="2130"/>
        <p:guide pos="28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606"/>
      </p:cViewPr>
      <p:guideLst>
        <p:guide orient="horz" pos="3083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  <a:endParaRPr lang="en-GB" noProof="0" dirty="0"/>
          </a:p>
          <a:p>
            <a:pPr lvl="1"/>
            <a:r>
              <a:rPr lang="en-GB" noProof="0" dirty="0"/>
              <a:t>Second level</a:t>
            </a:r>
            <a:endParaRPr lang="en-GB" noProof="0" dirty="0"/>
          </a:p>
          <a:p>
            <a:pPr lvl="2"/>
            <a:r>
              <a:rPr lang="en-GB" noProof="0" dirty="0"/>
              <a:t>Third level</a:t>
            </a:r>
            <a:endParaRPr lang="en-GB" noProof="0" dirty="0"/>
          </a:p>
          <a:p>
            <a:pPr lvl="3"/>
            <a:r>
              <a:rPr lang="en-GB" noProof="0" dirty="0"/>
              <a:t>Fourth level</a:t>
            </a:r>
            <a:endParaRPr lang="en-GB" noProof="0" dirty="0"/>
          </a:p>
          <a:p>
            <a:pPr lvl="4"/>
            <a:r>
              <a:rPr lang="en-GB" noProof="0" dirty="0"/>
              <a:t>Fifth level</a:t>
            </a:r>
            <a:endParaRPr lang="en-GB" noProof="0" dirty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E8E29-DE93-490E-B623-3AAABFD2FCD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#15</a:t>
            </a:r>
            <a:r>
              <a:rPr lang="en-US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effectLst/>
                <a:sym typeface="+mn-ea"/>
              </a:rPr>
              <a:t>21 - 25 August, 2023, Goteborg, Sweden </a:t>
            </a:r>
            <a:endParaRPr lang="fr-FR" altLang="zh-CN" sz="1200" b="1" dirty="0">
              <a:effectLst/>
              <a:sym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S2-2310055</a:t>
            </a:r>
            <a:endParaRPr lang="en-US" altLang="zh-CN" sz="1400" b="1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S2-230xxxx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#15</a:t>
            </a:r>
            <a:r>
              <a:rPr lang="en-US" sz="1200" b="1" dirty="0" smtClean="0">
                <a:sym typeface="+mn-ea"/>
              </a:rPr>
              <a:t>4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Toulouse, France, November 14 – 18,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  <a:endParaRPr lang="en-US" altLang="zh-CN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#15</a:t>
            </a:r>
            <a:r>
              <a:rPr lang="en-US" sz="1200" b="1" dirty="0" smtClean="0">
                <a:sym typeface="+mn-ea"/>
              </a:rPr>
              <a:t>4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Toulouse, France, November 14 – 18,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  <a:endParaRPr lang="en-US" altLang="zh-CN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</a:rPr>
              <a:t>TSG SA WG2#158, 21 - 25 August, 2023, Goteborg, Sweden</a:t>
            </a:r>
            <a:endParaRPr lang="en-US" altLang="de-DE" sz="1200" dirty="0" smtClean="0">
              <a:solidFill>
                <a:schemeClr val="bg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20 - 24 February, 2023, Athens, Greece</a:t>
            </a:r>
            <a:endParaRPr lang="en-US" sz="1200" kern="1200" baseline="0" dirty="0" smtClean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20 - 24 February, 2023, Athens, Greece</a:t>
            </a:r>
            <a:endParaRPr lang="en-US" sz="1200" kern="1200" baseline="0" dirty="0" smtClean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WI Status Report for eNA_Ph3</a:t>
            </a:r>
            <a:endParaRPr lang="en-GB" altLang="zh-CN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zh-CN" sz="1800" b="1" dirty="0">
                <a:latin typeface="Arial" panose="020B0604020202020204" pitchFamily="34" charset="0"/>
              </a:rPr>
              <a:t>Aihua Li (China Mobile</a:t>
            </a:r>
            <a:r>
              <a:rPr lang="en-GB" altLang="zh-CN" sz="1800" b="1" dirty="0" smtClean="0">
                <a:latin typeface="Arial" panose="020B0604020202020204" pitchFamily="34" charset="0"/>
              </a:rPr>
              <a:t>)</a:t>
            </a:r>
            <a:r>
              <a:rPr lang="en-US" altLang="zh-CN" sz="1800" b="1" dirty="0" smtClean="0">
                <a:latin typeface="Arial" panose="020B0604020202020204" pitchFamily="34" charset="0"/>
              </a:rPr>
              <a:t>, Xiaobo Wu(Vivo)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/>
                <a:gridCol w="3877144"/>
                <a:gridCol w="1148080"/>
                <a:gridCol w="1219200"/>
                <a:gridCol w="1095135"/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100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%-&gt;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100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%</a:t>
                      </a: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SP-220678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eNA_Ph3 status after SA2#158 (1/2)</a:t>
            </a:r>
            <a:endParaRPr lang="en-US" altLang="de-DE" b="1" dirty="0"/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3482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</a:rPr>
              <a:t>32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CRs are agreed, </a:t>
            </a:r>
            <a:r>
              <a:rPr lang="en-US" altLang="de-DE" sz="1200" dirty="0">
                <a:sym typeface="+mn-ea"/>
              </a:rPr>
              <a:t>7 CRs are </a:t>
            </a:r>
            <a:r>
              <a:rPr lang="en-US" sz="1200" dirty="0">
                <a:sym typeface="+mn-ea"/>
              </a:rPr>
              <a:t>merged,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3 CRs are noted </a:t>
            </a:r>
            <a:r>
              <a:rPr lang="en-US" altLang="de-DE" sz="1200" dirty="0">
                <a:sym typeface="+mn-ea"/>
              </a:rPr>
              <a:t>and</a:t>
            </a:r>
            <a:r>
              <a:rPr lang="en-US" sz="1200" dirty="0">
                <a:sym typeface="+mn-ea"/>
              </a:rPr>
              <a:t> 4 </a:t>
            </a:r>
            <a:r>
              <a:rPr lang="en-US" altLang="de-DE" sz="1200" dirty="0">
                <a:sym typeface="+mn-ea"/>
              </a:rPr>
              <a:t>CRs are </a:t>
            </a:r>
            <a:r>
              <a:rPr lang="en-US" sz="1200" dirty="0">
                <a:sym typeface="+mn-ea"/>
              </a:rPr>
              <a:t>postponed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ym typeface="+mn-ea"/>
              </a:rPr>
              <a:t>1</a:t>
            </a:r>
            <a:r>
              <a:rPr lang="en-US" altLang="zh-CN" sz="1200" dirty="0">
                <a:sym typeface="+mn-ea"/>
              </a:rPr>
              <a:t> </a:t>
            </a:r>
            <a:r>
              <a:rPr lang="en-US" altLang="zh-CN" sz="1200">
                <a:sym typeface="+mn-ea"/>
              </a:rPr>
              <a:t>LS IN </a:t>
            </a:r>
            <a:r>
              <a:rPr lang="en-US" sz="1200" dirty="0">
                <a:sym typeface="+mn-ea"/>
              </a:rPr>
              <a:t>is replied to CT3, 1 LS OUT is </a:t>
            </a:r>
            <a:r>
              <a:rPr lang="en-US" sz="1200">
                <a:sym typeface="+mn-ea"/>
              </a:rPr>
              <a:t>agreed and </a:t>
            </a:r>
            <a:r>
              <a:rPr lang="en-US" sz="1200" dirty="0">
                <a:sym typeface="+mn-ea"/>
              </a:rPr>
              <a:t>1 LS OUT is merged.</a:t>
            </a:r>
            <a:endParaRPr lang="en-US" sz="120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ym typeface="+mn-ea"/>
              </a:rPr>
              <a:t>1 DP is not handled, 1</a:t>
            </a:r>
            <a:r>
              <a:rPr lang="en-US" altLang="zh-CN" sz="1200" dirty="0">
                <a:sym typeface="+mn-ea"/>
              </a:rPr>
              <a:t> </a:t>
            </a:r>
            <a:r>
              <a:rPr lang="en-US" altLang="zh-CN" sz="1200">
                <a:sym typeface="+mn-ea"/>
              </a:rPr>
              <a:t>LS IN is</a:t>
            </a:r>
            <a:r>
              <a:rPr lang="en-US" sz="1200" dirty="0">
                <a:sym typeface="+mn-ea"/>
              </a:rPr>
              <a:t> postponed and 1 LS OUT is not handled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. 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29 contributions could not be handled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SA2 work on all key issues are completed.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KI#1: How to improve correctness of NWDAF analytics</a:t>
            </a:r>
            <a:r>
              <a:rPr altLang="de-DE" sz="1600" b="1" dirty="0"/>
              <a:t>:</a:t>
            </a:r>
            <a:r>
              <a:rPr lang="de-DE" altLang="de-DE" sz="1600" b="1" dirty="0"/>
              <a:t> </a:t>
            </a:r>
            <a:endParaRPr lang="de-DE" altLang="de-DE" sz="1600" b="1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13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agreed</a:t>
            </a:r>
            <a:r>
              <a:rPr lang="en-US" sz="1200" dirty="0">
                <a:sym typeface="+mn-ea"/>
              </a:rPr>
              <a:t> and 1 CR is </a:t>
            </a:r>
            <a:r>
              <a:rPr lang="en-US" sz="1200" dirty="0">
                <a:sym typeface="+mn-ea"/>
              </a:rPr>
              <a:t>noted</a:t>
            </a:r>
            <a:r>
              <a:rPr sz="1200" dirty="0">
                <a:sym typeface="+mn-ea"/>
              </a:rPr>
              <a:t>. </a:t>
            </a:r>
            <a:endParaRPr sz="1200" dirty="0">
              <a:sym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solidFill>
                  <a:schemeClr val="tx1"/>
                </a:solidFill>
                <a:cs typeface="+mn-cs"/>
                <a:sym typeface="+mn-ea"/>
              </a:rPr>
              <a:t>KI#2: </a:t>
            </a:r>
            <a:r>
              <a:rPr sz="1600" b="1" dirty="0">
                <a:solidFill>
                  <a:schemeClr val="tx1"/>
                </a:solidFill>
                <a:cs typeface="+mn-cs"/>
              </a:rPr>
              <a:t>NWDAF-assisted application detection</a:t>
            </a:r>
            <a:r>
              <a:rPr lang="en-US" sz="1600" b="1" dirty="0">
                <a:solidFill>
                  <a:schemeClr val="tx1"/>
                </a:solidFill>
                <a:cs typeface="+mn-cs"/>
              </a:rPr>
              <a:t>:</a:t>
            </a:r>
            <a:endParaRPr sz="1600" b="1" dirty="0">
              <a:solidFill>
                <a:schemeClr val="tx1"/>
              </a:solidFill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4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agreed</a:t>
            </a:r>
            <a:r>
              <a:rPr lang="en-US" sz="1200" dirty="0">
                <a:sym typeface="+mn-ea"/>
              </a:rPr>
              <a:t>, </a:t>
            </a:r>
            <a:r>
              <a:rPr lang="en-US" sz="1200" dirty="0">
                <a:sym typeface="+mn-ea"/>
              </a:rPr>
              <a:t>3 CRs are merged, </a:t>
            </a:r>
            <a:r>
              <a:rPr lang="en-US" sz="1200" dirty="0">
                <a:sym typeface="+mn-ea"/>
              </a:rPr>
              <a:t>1 </a:t>
            </a:r>
            <a:r>
              <a:rPr lang="en-US" sz="1200" dirty="0">
                <a:sym typeface="+mn-ea"/>
              </a:rPr>
              <a:t>CR is noted and 1 CR is postponed</a:t>
            </a:r>
            <a:r>
              <a:rPr sz="1200" dirty="0">
                <a:solidFill>
                  <a:schemeClr val="tx1"/>
                </a:solidFill>
                <a:sym typeface="+mn-ea"/>
              </a:rPr>
              <a:t>.</a:t>
            </a:r>
            <a:endParaRPr sz="1200" dirty="0">
              <a:solidFill>
                <a:schemeClr val="tx1"/>
              </a:solidFill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KI#3: </a:t>
            </a:r>
            <a:r>
              <a:rPr sz="1600" b="1" dirty="0">
                <a:cs typeface="+mn-cs"/>
              </a:rPr>
              <a:t>Data and analytics exchange in roaming case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>
                <a:sym typeface="+mn-ea"/>
              </a:rPr>
              <a:t>4 CRs are agreed, </a:t>
            </a:r>
            <a:r>
              <a:rPr lang="en-US" sz="1200" dirty="0">
                <a:sym typeface="+mn-ea"/>
              </a:rPr>
              <a:t>3</a:t>
            </a:r>
            <a:r>
              <a:rPr lang="en-US" sz="1200" dirty="0">
                <a:sym typeface="+mn-ea"/>
              </a:rPr>
              <a:t> CRs are merged and </a:t>
            </a:r>
            <a:r>
              <a:rPr lang="en-US" sz="1200">
                <a:sym typeface="+mn-ea"/>
              </a:rPr>
              <a:t>1 CR </a:t>
            </a:r>
            <a:r>
              <a:rPr lang="en-US" altLang="zh-CN" sz="1200" dirty="0">
                <a:sym typeface="+mn-ea"/>
              </a:rPr>
              <a:t>is </a:t>
            </a:r>
            <a:r>
              <a:rPr lang="en-US" sz="1200" dirty="0">
                <a:sym typeface="+mn-ea"/>
              </a:rPr>
              <a:t>noted</a:t>
            </a:r>
            <a:r>
              <a:rPr lang="en-US" sz="1200">
                <a:sym typeface="+mn-ea"/>
              </a:rPr>
              <a:t>. </a:t>
            </a:r>
            <a:endParaRPr lang="en-US" sz="1200">
              <a:sym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KI#4: How to Enhance Data collection and Storage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>
                <a:sym typeface="+mn-ea"/>
              </a:rPr>
              <a:t>8 CRs are agreed, 1 CR is </a:t>
            </a:r>
            <a:r>
              <a:rPr lang="en-US" sz="1200" dirty="0">
                <a:sym typeface="+mn-ea"/>
              </a:rPr>
              <a:t>merged, 1 CR is postponed, 1</a:t>
            </a:r>
            <a:r>
              <a:rPr lang="en-US" altLang="zh-CN" sz="1200" dirty="0">
                <a:sym typeface="+mn-ea"/>
              </a:rPr>
              <a:t> </a:t>
            </a:r>
            <a:r>
              <a:rPr lang="en-US" altLang="zh-CN" sz="1200">
                <a:sym typeface="+mn-ea"/>
              </a:rPr>
              <a:t>LS IN </a:t>
            </a:r>
            <a:r>
              <a:rPr lang="en-US" sz="1200" dirty="0">
                <a:sym typeface="+mn-ea"/>
              </a:rPr>
              <a:t>is replied to CT3, 1 LS OUT is </a:t>
            </a:r>
            <a:r>
              <a:rPr lang="en-US" sz="1200">
                <a:sym typeface="+mn-ea"/>
              </a:rPr>
              <a:t>agreed and </a:t>
            </a:r>
            <a:r>
              <a:rPr lang="en-US" sz="1200" dirty="0">
                <a:sym typeface="+mn-ea"/>
              </a:rPr>
              <a:t>1 LS OUT is merged</a:t>
            </a:r>
            <a:r>
              <a:rPr lang="en-US" sz="1200">
                <a:sym typeface="+mn-ea"/>
              </a:rPr>
              <a:t>.</a:t>
            </a:r>
            <a:endParaRPr lang="en-US" sz="120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KI#5: Enhance trained ML Model sharing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agreed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KI#6: NWDAF-assisted URSP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</a:t>
            </a:r>
            <a:r>
              <a:rPr sz="1200" dirty="0">
                <a:sym typeface="+mn-ea"/>
              </a:rPr>
              <a:t> CR </a:t>
            </a:r>
            <a:r>
              <a:rPr lang="en-US" sz="1200" dirty="0">
                <a:sym typeface="+mn-ea"/>
              </a:rPr>
              <a:t>is</a:t>
            </a:r>
            <a:r>
              <a:rPr sz="1200" dirty="0">
                <a:sym typeface="+mn-ea"/>
              </a:rPr>
              <a:t> agreed</a:t>
            </a:r>
            <a:r>
              <a:rPr lang="en-US" sz="1200" dirty="0">
                <a:sym typeface="+mn-ea"/>
              </a:rPr>
              <a:t> and 1 CR is not handled</a:t>
            </a:r>
            <a:r>
              <a:rPr sz="1200" dirty="0">
                <a:sym typeface="+mn-ea"/>
              </a:rPr>
              <a:t>.</a:t>
            </a: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>
                <a:sym typeface="+mn-ea"/>
              </a:rPr>
              <a:t>eNA_Ph3 status after SA2#158 (2/2)</a:t>
            </a:r>
            <a:endParaRPr lang="en-US" altLang="de-DE" b="1" dirty="0"/>
          </a:p>
        </p:txBody>
      </p:sp>
      <p:sp>
        <p:nvSpPr>
          <p:cNvPr id="7" name="Content Placeholder 7"/>
          <p:cNvSpPr>
            <a:spLocks noGrp="1"/>
          </p:cNvSpPr>
          <p:nvPr/>
        </p:nvSpPr>
        <p:spPr>
          <a:xfrm>
            <a:off x="114935" y="994410"/>
            <a:ext cx="8922385" cy="517969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KI#7: </a:t>
            </a:r>
            <a:r>
              <a:rPr sz="1600" b="1" dirty="0">
                <a:cs typeface="+mn-cs"/>
              </a:rPr>
              <a:t>Enhancements on QoS Sustainability analytics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</a:t>
            </a:r>
            <a:r>
              <a:rPr lang="en-US" sz="1200" dirty="0">
                <a:sym typeface="+mn-ea"/>
              </a:rPr>
              <a:t>postponed</a:t>
            </a:r>
            <a:r>
              <a:rPr lang="en-US" sz="1200" dirty="0">
                <a:sym typeface="+mn-ea"/>
              </a:rPr>
              <a:t>.</a:t>
            </a:r>
            <a:endParaRPr sz="1200" dirty="0">
              <a:sym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KI#8: </a:t>
            </a:r>
            <a:r>
              <a:rPr sz="1600" b="1" dirty="0">
                <a:cs typeface="+mn-cs"/>
              </a:rPr>
              <a:t>Supporting Federated Learning in 5GC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18</a:t>
            </a:r>
            <a:r>
              <a:rPr sz="1200" dirty="0">
                <a:sym typeface="+mn-ea"/>
              </a:rPr>
              <a:t> CRs are </a:t>
            </a:r>
            <a:r>
              <a:rPr lang="en-US" sz="1200" dirty="0">
                <a:sym typeface="+mn-ea"/>
              </a:rPr>
              <a:t>not handled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KI#9: </a:t>
            </a:r>
            <a:r>
              <a:rPr sz="1600" b="1" dirty="0">
                <a:cs typeface="+mn-cs"/>
              </a:rPr>
              <a:t>Enhancement of NWDAF with finer granularity of location information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8</a:t>
            </a:r>
            <a:r>
              <a:rPr sz="1200" dirty="0">
                <a:sym typeface="+mn-ea"/>
              </a:rPr>
              <a:t> CRs are </a:t>
            </a:r>
            <a:r>
              <a:rPr lang="en-US" sz="1200" dirty="0">
                <a:sym typeface="+mn-ea"/>
              </a:rPr>
              <a:t>not handled</a:t>
            </a:r>
            <a:r>
              <a:rPr sz="1200" dirty="0">
                <a:sym typeface="+mn-ea"/>
              </a:rPr>
              <a:t>.</a:t>
            </a:r>
            <a:endParaRPr sz="1200" dirty="0">
              <a:sym typeface="+mn-ea"/>
            </a:endParaRP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1600" b="1" dirty="0">
                <a:cs typeface="+mn-cs"/>
                <a:sym typeface="+mn-ea"/>
              </a:rPr>
              <a:t>KI#10: </a:t>
            </a:r>
            <a:r>
              <a:rPr lang="en-US" sz="1600" b="1" dirty="0">
                <a:cs typeface="+mn-cs"/>
              </a:rPr>
              <a:t>Interactions with MDAS/MDAF:</a:t>
            </a:r>
            <a:endParaRPr lang="en-US"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 CR is not handled.</a:t>
            </a:r>
            <a:endParaRPr lang="en-US" sz="1200" dirty="0"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en-US" sz="1600" b="1" dirty="0">
                <a:sym typeface="+mn-ea"/>
              </a:rPr>
              <a:t>General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1 CR is not handled, 1 DP is not handled, 1 LS IN is postponed and 1 LS OUT is not handled.</a:t>
            </a:r>
            <a:endParaRPr lang="en-US" altLang="zh-CN" sz="1200" dirty="0">
              <a:cs typeface="+mn-ea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endParaRPr sz="1200" dirty="0"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  <a:endParaRPr lang="en-US" altLang="zh-CN" sz="1200" dirty="0">
              <a:cs typeface="+mn-ea"/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de-DE" sz="1600" b="1" dirty="0">
                <a:cs typeface="+mn-cs"/>
                <a:sym typeface="+mn-ea"/>
              </a:rPr>
              <a:t>Contentious Issue</a:t>
            </a:r>
            <a:r>
              <a:rPr lang="de-DE" sz="1600" dirty="0">
                <a:cs typeface="+mn-cs"/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cs typeface="+mn-ea"/>
                <a:sym typeface="+mn-ea"/>
              </a:rPr>
              <a:t>No contentious Issue</a:t>
            </a:r>
            <a:r>
              <a:rPr lang="en-US" altLang="zh-CN" sz="1200" dirty="0">
                <a:cs typeface="+mn-ea"/>
                <a:sym typeface="+mn-ea"/>
              </a:rPr>
              <a:t>.</a:t>
            </a:r>
            <a:endParaRPr lang="en-US" altLang="zh-CN" sz="1200" dirty="0" smtClean="0">
              <a:solidFill>
                <a:schemeClr val="tx1"/>
              </a:solidFill>
              <a:cs typeface="+mn-ea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 lvl="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de-DE" sz="1600" b="1" dirty="0">
                <a:cs typeface="+mn-cs"/>
                <a:sym typeface="+mn-ea"/>
              </a:rPr>
              <a:t>Focus for the Next Meeting (</a:t>
            </a:r>
            <a:r>
              <a:rPr lang="de-DE" sz="1600" b="1" dirty="0" smtClean="0">
                <a:cs typeface="+mn-cs"/>
                <a:sym typeface="+mn-ea"/>
              </a:rPr>
              <a:t>SA2</a:t>
            </a:r>
            <a:r>
              <a:rPr sz="1600" b="1" dirty="0" smtClean="0">
                <a:cs typeface="+mn-cs"/>
                <a:sym typeface="+mn-ea"/>
              </a:rPr>
              <a:t> #15</a:t>
            </a:r>
            <a:r>
              <a:rPr lang="en-US" sz="1600" b="1" dirty="0" smtClean="0">
                <a:cs typeface="+mn-cs"/>
                <a:sym typeface="+mn-ea"/>
              </a:rPr>
              <a:t>9</a:t>
            </a:r>
            <a:r>
              <a:rPr lang="de-DE" sz="1600" b="1" dirty="0">
                <a:cs typeface="+mn-cs"/>
                <a:sym typeface="+mn-ea"/>
              </a:rPr>
              <a:t>)</a:t>
            </a:r>
            <a:r>
              <a:rPr lang="de-DE" sz="1600" dirty="0">
                <a:cs typeface="+mn-cs"/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</a:pPr>
            <a:r>
              <a:rPr lang="en-US" sz="1200" dirty="0">
                <a:sym typeface="+mn-ea"/>
              </a:rPr>
              <a:t>Correction and Maintenance </a:t>
            </a:r>
            <a:r>
              <a:rPr lang="en-US" altLang="zh-CN" sz="1200" dirty="0">
                <a:cs typeface="+mn-ea"/>
                <a:sym typeface="+mn-ea"/>
              </a:rPr>
              <a:t>. </a:t>
            </a:r>
            <a:endParaRPr lang="en-US" altLang="zh-CN" sz="1200" dirty="0">
              <a:cs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endParaRPr lang="en-US" altLang="zh-CN" sz="1600" b="1" dirty="0" smtClean="0"/>
          </a:p>
          <a:p>
            <a:pPr marL="457200" lvl="2" indent="-457200" algn="l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r>
              <a:rPr lang="en-US" altLang="zh-CN" sz="1600" b="1" dirty="0" smtClean="0">
                <a:sym typeface="+mn-ea"/>
              </a:rPr>
              <a:t>Risk</a:t>
            </a:r>
            <a:r>
              <a:rPr lang="en-US" altLang="zh-CN" sz="1600" b="1" dirty="0">
                <a:sym typeface="+mn-ea"/>
              </a:rPr>
              <a:t>:</a:t>
            </a:r>
            <a:endParaRPr lang="en-US" altLang="zh-CN" sz="1600" b="1" dirty="0"/>
          </a:p>
          <a:p>
            <a:pPr lvl="1" algn="l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>
                <a:sym typeface="+mn-ea"/>
              </a:rPr>
              <a:t>.</a:t>
            </a:r>
            <a:endParaRPr lang="en-US" altLang="zh-CN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/>
                <a:gridCol w="3877144"/>
                <a:gridCol w="1148080"/>
                <a:gridCol w="1219200"/>
                <a:gridCol w="1095135"/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100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%</a:t>
                      </a: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SP-220678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eNA_Ph3 status after SA2#157 (1/2)</a:t>
            </a:r>
            <a:endParaRPr lang="en-US" altLang="de-DE" b="1" dirty="0"/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3482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</a:rPr>
              <a:t>41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CRs are agreed, </a:t>
            </a:r>
            <a:r>
              <a:rPr lang="en-US" altLang="de-DE" sz="1200" dirty="0">
                <a:sym typeface="+mn-ea"/>
              </a:rPr>
              <a:t>18 CRs are </a:t>
            </a:r>
            <a:r>
              <a:rPr lang="en-US" sz="1200" dirty="0">
                <a:sym typeface="+mn-ea"/>
              </a:rPr>
              <a:t>merged </a:t>
            </a:r>
            <a:r>
              <a:rPr lang="en-US" altLang="de-DE" sz="1200" dirty="0">
                <a:sym typeface="+mn-ea"/>
              </a:rPr>
              <a:t>and</a:t>
            </a:r>
            <a:r>
              <a:rPr lang="en-US" sz="1200" dirty="0">
                <a:sym typeface="+mn-ea"/>
              </a:rPr>
              <a:t>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2 CRs are noted.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ym typeface="+mn-ea"/>
              </a:rPr>
              <a:t>2 </a:t>
            </a:r>
            <a:r>
              <a:rPr lang="en-US" altLang="zh-CN" sz="1200">
                <a:sym typeface="+mn-ea"/>
              </a:rPr>
              <a:t>LSs in </a:t>
            </a:r>
            <a:r>
              <a:rPr lang="en-US" sz="1200" dirty="0">
                <a:sym typeface="+mn-ea"/>
              </a:rPr>
              <a:t>are noted and 3 DPs are noted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. 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35 contributions could not be handled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SA2 work on all key issues are completed.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KI#1: How to improve correctness of NWDAF analytics</a:t>
            </a:r>
            <a:r>
              <a:rPr altLang="de-DE" sz="1600" b="1" dirty="0"/>
              <a:t>:</a:t>
            </a:r>
            <a:r>
              <a:rPr lang="de-DE" altLang="de-DE" sz="1600" b="1" dirty="0"/>
              <a:t> </a:t>
            </a:r>
            <a:endParaRPr lang="de-DE" altLang="de-DE" sz="1600" b="1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9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agreed</a:t>
            </a:r>
            <a:r>
              <a:rPr lang="en-US" sz="1200" dirty="0">
                <a:sym typeface="+mn-ea"/>
              </a:rPr>
              <a:t>, and 1 DP is noted</a:t>
            </a:r>
            <a:r>
              <a:rPr sz="1200" dirty="0">
                <a:sym typeface="+mn-ea"/>
              </a:rPr>
              <a:t>. </a:t>
            </a:r>
            <a:endParaRPr sz="1200" dirty="0">
              <a:sym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solidFill>
                  <a:schemeClr val="tx1"/>
                </a:solidFill>
                <a:cs typeface="+mn-cs"/>
                <a:sym typeface="+mn-ea"/>
              </a:rPr>
              <a:t>KI#2: </a:t>
            </a:r>
            <a:r>
              <a:rPr sz="1600" b="1" dirty="0">
                <a:solidFill>
                  <a:schemeClr val="tx1"/>
                </a:solidFill>
                <a:cs typeface="+mn-cs"/>
              </a:rPr>
              <a:t>NWDAF-assisted application detection</a:t>
            </a:r>
            <a:r>
              <a:rPr lang="en-US" sz="1600" b="1" dirty="0">
                <a:solidFill>
                  <a:schemeClr val="tx1"/>
                </a:solidFill>
                <a:cs typeface="+mn-cs"/>
              </a:rPr>
              <a:t>:</a:t>
            </a:r>
            <a:endParaRPr sz="1600" b="1" dirty="0">
              <a:solidFill>
                <a:schemeClr val="tx1"/>
              </a:solidFill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agreed</a:t>
            </a:r>
            <a:r>
              <a:rPr sz="1200" dirty="0">
                <a:solidFill>
                  <a:schemeClr val="tx1"/>
                </a:solidFill>
                <a:sym typeface="+mn-ea"/>
              </a:rPr>
              <a:t>.</a:t>
            </a:r>
            <a:endParaRPr sz="1200" dirty="0">
              <a:solidFill>
                <a:schemeClr val="tx1"/>
              </a:solidFill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KI#3: </a:t>
            </a:r>
            <a:r>
              <a:rPr sz="1600" b="1" dirty="0">
                <a:cs typeface="+mn-cs"/>
              </a:rPr>
              <a:t>Data and analytics exchange in roaming case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>
                <a:sym typeface="+mn-ea"/>
              </a:rPr>
              <a:t>10 CRs are agreed, </a:t>
            </a:r>
            <a:r>
              <a:rPr lang="en-US" sz="1200" dirty="0">
                <a:sym typeface="+mn-ea"/>
              </a:rPr>
              <a:t>6 CRs are merged, </a:t>
            </a:r>
            <a:r>
              <a:rPr lang="en-US" sz="1200">
                <a:sym typeface="+mn-ea"/>
              </a:rPr>
              <a:t>1 CR </a:t>
            </a:r>
            <a:r>
              <a:rPr lang="en-US" altLang="zh-CN" sz="1200" dirty="0">
                <a:sym typeface="+mn-ea"/>
              </a:rPr>
              <a:t>is </a:t>
            </a:r>
            <a:r>
              <a:rPr lang="en-US" sz="1200" dirty="0">
                <a:sym typeface="+mn-ea"/>
              </a:rPr>
              <a:t>noted, </a:t>
            </a:r>
            <a:r>
              <a:rPr lang="en-US" altLang="zh-CN" sz="1200" dirty="0">
                <a:sym typeface="+mn-ea"/>
              </a:rPr>
              <a:t>2 </a:t>
            </a:r>
            <a:r>
              <a:rPr lang="en-US" altLang="zh-CN" sz="1200">
                <a:sym typeface="+mn-ea"/>
              </a:rPr>
              <a:t>LSs in </a:t>
            </a:r>
            <a:r>
              <a:rPr lang="en-US" sz="1200" dirty="0">
                <a:sym typeface="+mn-ea"/>
              </a:rPr>
              <a:t>are noted and 2 DPs are noted</a:t>
            </a:r>
            <a:r>
              <a:rPr lang="en-US" sz="1200">
                <a:sym typeface="+mn-ea"/>
              </a:rPr>
              <a:t>. </a:t>
            </a:r>
            <a:endParaRPr lang="en-US" sz="1200">
              <a:sym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KI#4: How to Enhance Data collection and Storage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>
                <a:sym typeface="+mn-ea"/>
              </a:rPr>
              <a:t>5 CRs are agreed and 1 CR is noted.</a:t>
            </a:r>
            <a:endParaRPr lang="en-US" sz="120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KI#5: Enhance trained ML Model sharing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No </a:t>
            </a:r>
            <a:r>
              <a:rPr lang="en-US" altLang="de-DE" sz="1200" dirty="0">
                <a:sym typeface="+mn-ea"/>
              </a:rPr>
              <a:t>contributions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KI#6: NWDAF-assisted URSP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agreed.</a:t>
            </a: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>
                <a:sym typeface="+mn-ea"/>
              </a:rPr>
              <a:t>eNA_Ph3 status after SA2#157 (2/2)</a:t>
            </a:r>
            <a:endParaRPr lang="en-US" altLang="de-DE" b="1" dirty="0"/>
          </a:p>
        </p:txBody>
      </p:sp>
      <p:sp>
        <p:nvSpPr>
          <p:cNvPr id="7" name="Content Placeholder 7"/>
          <p:cNvSpPr>
            <a:spLocks noGrp="1"/>
          </p:cNvSpPr>
          <p:nvPr/>
        </p:nvSpPr>
        <p:spPr>
          <a:xfrm>
            <a:off x="114935" y="1285875"/>
            <a:ext cx="8922385" cy="517398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KI#7: </a:t>
            </a:r>
            <a:r>
              <a:rPr sz="1600" b="1" dirty="0">
                <a:cs typeface="+mn-cs"/>
              </a:rPr>
              <a:t>Enhancements on QoS Sustainability analytics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</a:t>
            </a:r>
            <a:r>
              <a:rPr sz="1200" dirty="0">
                <a:sym typeface="+mn-ea"/>
              </a:rPr>
              <a:t> CR </a:t>
            </a:r>
            <a:r>
              <a:rPr lang="en-US" sz="1200" dirty="0">
                <a:sym typeface="+mn-ea"/>
              </a:rPr>
              <a:t>is </a:t>
            </a:r>
            <a:r>
              <a:rPr sz="1200" dirty="0">
                <a:sym typeface="+mn-ea"/>
              </a:rPr>
              <a:t>agreed</a:t>
            </a:r>
            <a:r>
              <a:rPr lang="en-US" sz="1200" dirty="0">
                <a:sym typeface="+mn-ea"/>
              </a:rPr>
              <a:t>.</a:t>
            </a:r>
            <a:endParaRPr sz="1200" dirty="0">
              <a:sym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KI#8: </a:t>
            </a:r>
            <a:r>
              <a:rPr sz="1600" b="1" dirty="0">
                <a:cs typeface="+mn-cs"/>
              </a:rPr>
              <a:t>Supporting Federated Learning in 5GC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dirty="0">
                <a:sym typeface="+mn-ea"/>
              </a:rPr>
              <a:t>5 CRs are agreed</a:t>
            </a:r>
            <a:r>
              <a:rPr lang="en-US" sz="1200" dirty="0">
                <a:sym typeface="+mn-ea"/>
              </a:rPr>
              <a:t> </a:t>
            </a:r>
            <a:r>
              <a:rPr sz="1200" dirty="0">
                <a:sym typeface="+mn-ea"/>
              </a:rPr>
              <a:t>and </a:t>
            </a:r>
            <a:r>
              <a:rPr lang="en-US" sz="1200" dirty="0">
                <a:sym typeface="+mn-ea"/>
              </a:rPr>
              <a:t>9</a:t>
            </a:r>
            <a:r>
              <a:rPr sz="1200" dirty="0">
                <a:sym typeface="+mn-ea"/>
              </a:rPr>
              <a:t> CRs are merged.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KI#9: </a:t>
            </a:r>
            <a:r>
              <a:rPr sz="1600" b="1" dirty="0">
                <a:cs typeface="+mn-cs"/>
              </a:rPr>
              <a:t>Enhancement of NWDAF with finer granularity of location information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5</a:t>
            </a:r>
            <a:r>
              <a:rPr sz="1200" dirty="0">
                <a:sym typeface="+mn-ea"/>
              </a:rPr>
              <a:t> CRs are agreed</a:t>
            </a:r>
            <a:r>
              <a:rPr lang="en-US" sz="1200" dirty="0">
                <a:sym typeface="+mn-ea"/>
              </a:rPr>
              <a:t> </a:t>
            </a:r>
            <a:r>
              <a:rPr sz="1200" dirty="0">
                <a:sym typeface="+mn-ea"/>
              </a:rPr>
              <a:t>and </a:t>
            </a: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CRs are merged.</a:t>
            </a:r>
            <a:endParaRPr sz="1200" dirty="0">
              <a:sym typeface="+mn-ea"/>
            </a:endParaRP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1600" b="1" dirty="0">
                <a:cs typeface="+mn-cs"/>
                <a:sym typeface="+mn-ea"/>
              </a:rPr>
              <a:t>KI#10: </a:t>
            </a:r>
            <a:r>
              <a:rPr lang="en-US" sz="1600" b="1" dirty="0">
                <a:cs typeface="+mn-cs"/>
              </a:rPr>
              <a:t>Interactions with MDAS/MDAF:</a:t>
            </a:r>
            <a:endParaRPr lang="en-US"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CRs are agreed</a:t>
            </a:r>
            <a:r>
              <a:rPr lang="en-US" sz="1200" dirty="0">
                <a:sym typeface="+mn-ea"/>
              </a:rPr>
              <a:t> and 1</a:t>
            </a:r>
            <a:r>
              <a:rPr sz="1200" dirty="0">
                <a:sym typeface="+mn-ea"/>
              </a:rPr>
              <a:t> CR </a:t>
            </a:r>
            <a:r>
              <a:rPr lang="en-US" sz="1200" dirty="0">
                <a:sym typeface="+mn-ea"/>
              </a:rPr>
              <a:t>is</a:t>
            </a:r>
            <a:r>
              <a:rPr sz="1200" dirty="0">
                <a:sym typeface="+mn-ea"/>
              </a:rPr>
              <a:t> merged.</a:t>
            </a:r>
            <a:endParaRPr sz="1200" dirty="0"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endParaRPr sz="1200" dirty="0"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  <a:endParaRPr lang="en-US" altLang="zh-CN" sz="1200" dirty="0">
              <a:cs typeface="+mn-ea"/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de-DE" sz="1600" b="1" dirty="0">
                <a:cs typeface="+mn-cs"/>
                <a:sym typeface="+mn-ea"/>
              </a:rPr>
              <a:t>Contentious Issue</a:t>
            </a:r>
            <a:r>
              <a:rPr lang="de-DE" sz="1600" dirty="0">
                <a:cs typeface="+mn-cs"/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cs typeface="+mn-ea"/>
                <a:sym typeface="+mn-ea"/>
              </a:rPr>
              <a:t>No contentious Issue</a:t>
            </a:r>
            <a:r>
              <a:rPr lang="en-US" altLang="zh-CN" sz="1200" dirty="0">
                <a:cs typeface="+mn-ea"/>
                <a:sym typeface="+mn-ea"/>
              </a:rPr>
              <a:t>.</a:t>
            </a:r>
            <a:endParaRPr lang="en-US" altLang="zh-CN" sz="1200" dirty="0" smtClean="0">
              <a:solidFill>
                <a:schemeClr val="tx1"/>
              </a:solidFill>
              <a:cs typeface="+mn-ea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 lvl="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de-DE" sz="1600" b="1" dirty="0">
                <a:cs typeface="+mn-cs"/>
                <a:sym typeface="+mn-ea"/>
              </a:rPr>
              <a:t>Focus for the Next Meeting (</a:t>
            </a:r>
            <a:r>
              <a:rPr lang="de-DE" sz="1600" b="1" dirty="0" smtClean="0">
                <a:cs typeface="+mn-cs"/>
                <a:sym typeface="+mn-ea"/>
              </a:rPr>
              <a:t>SA2</a:t>
            </a:r>
            <a:r>
              <a:rPr sz="1600" b="1" dirty="0" smtClean="0">
                <a:cs typeface="+mn-cs"/>
                <a:sym typeface="+mn-ea"/>
              </a:rPr>
              <a:t> #15</a:t>
            </a:r>
            <a:r>
              <a:rPr lang="en-US" sz="1600" b="1" dirty="0" smtClean="0">
                <a:cs typeface="+mn-cs"/>
                <a:sym typeface="+mn-ea"/>
              </a:rPr>
              <a:t>8</a:t>
            </a:r>
            <a:r>
              <a:rPr lang="de-DE" sz="1600" b="1" dirty="0">
                <a:cs typeface="+mn-cs"/>
                <a:sym typeface="+mn-ea"/>
              </a:rPr>
              <a:t>)</a:t>
            </a:r>
            <a:r>
              <a:rPr lang="de-DE" sz="1600" dirty="0">
                <a:cs typeface="+mn-cs"/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</a:pPr>
            <a:r>
              <a:rPr lang="en-US" sz="1200" dirty="0">
                <a:sym typeface="+mn-ea"/>
              </a:rPr>
              <a:t>Correction and Maintenance </a:t>
            </a:r>
            <a:r>
              <a:rPr lang="en-US" altLang="zh-CN" sz="1200" dirty="0">
                <a:cs typeface="+mn-ea"/>
                <a:sym typeface="+mn-ea"/>
              </a:rPr>
              <a:t>. </a:t>
            </a:r>
            <a:endParaRPr lang="en-US" altLang="zh-CN" sz="1200" dirty="0">
              <a:cs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endParaRPr lang="en-US" altLang="zh-CN" sz="1600" b="1" dirty="0" smtClean="0"/>
          </a:p>
          <a:p>
            <a:pPr marL="457200" lvl="2" indent="-457200" algn="l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r>
              <a:rPr lang="en-US" altLang="zh-CN" sz="1600" b="1" dirty="0" smtClean="0">
                <a:sym typeface="+mn-ea"/>
              </a:rPr>
              <a:t>Risk</a:t>
            </a:r>
            <a:r>
              <a:rPr lang="en-US" altLang="zh-CN" sz="1600" b="1" dirty="0">
                <a:sym typeface="+mn-ea"/>
              </a:rPr>
              <a:t>:</a:t>
            </a:r>
            <a:endParaRPr lang="en-US" altLang="zh-CN" sz="1600" b="1" dirty="0"/>
          </a:p>
          <a:p>
            <a:pPr lvl="1" algn="l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>
                <a:sym typeface="+mn-ea"/>
              </a:rPr>
              <a:t>.</a:t>
            </a:r>
            <a:endParaRPr lang="en-US" altLang="zh-CN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05325" y="1180526"/>
            <a:ext cx="70885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ym typeface="+mn-ea"/>
              </a:rPr>
              <a:t>Backup Slide for </a:t>
            </a:r>
            <a:r>
              <a:rPr lang="en-US" sz="2400" dirty="0"/>
              <a:t>eNA_Ph3 Study Phase Work Plan</a:t>
            </a:r>
            <a:endParaRPr 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402319" y="2844869"/>
            <a:ext cx="813452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#149 meeting: focus on TR skeleton, scope, assumptions and KIs, no solution will be discussed;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#150 meeting: solutions discussions, and KIs. Finalize the KIs (Last chance for new KI proposal);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#151 meeting: continue the solution discussions and capture new solutions;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eaLnBrk="1" fontAlgn="auto" hangingPunct="1">
              <a:lnSpc>
                <a:spcPct val="150000"/>
              </a:lnSpc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#152 meeting: solution updates/merging and last chance for new solution(s) (1 supporting companies required) and start to evaluate/conclude solution(s) and send TR for information;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#153</a:t>
            </a:r>
            <a:r>
              <a:rPr lang="en-US" sz="1400" b="1" dirty="0">
                <a:latin typeface="+mn-lt"/>
                <a:cs typeface="+mn-cs"/>
                <a:sym typeface="+mn-ea"/>
              </a:rPr>
              <a:t> meeting: continue the evalutaion&amp;conclusion, disusss the WID proposal. 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#154 meeting: finalize the conclusion and approve the WID for 1 TU, and start normative work;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eaLnBrk="1" fontAlgn="auto" hangingPunct="1">
              <a:lnSpc>
                <a:spcPct val="150000"/>
              </a:lnSpc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#154AH, #155 </a:t>
            </a:r>
            <a:r>
              <a:rPr lang="en-US" altLang="zh-CN" sz="1400" b="1" dirty="0">
                <a:latin typeface="+mn-lt"/>
                <a:cs typeface="+mn-cs"/>
              </a:rPr>
              <a:t>and </a:t>
            </a:r>
            <a:r>
              <a:rPr lang="en-US" sz="1400" b="1" dirty="0">
                <a:latin typeface="+mn-lt"/>
                <a:cs typeface="+mn-cs"/>
                <a:sym typeface="+mn-ea"/>
              </a:rPr>
              <a:t>#156E </a:t>
            </a:r>
            <a:r>
              <a:rPr lang="en-US" sz="1400" b="1" dirty="0">
                <a:latin typeface="+mn-lt"/>
                <a:cs typeface="+mn-cs"/>
              </a:rPr>
              <a:t>meeting: </a:t>
            </a:r>
            <a:r>
              <a:rPr lang="en-US" sz="1400" b="1" dirty="0">
                <a:latin typeface="+mn-lt"/>
                <a:cs typeface="+mn-cs"/>
                <a:sym typeface="+mn-ea"/>
              </a:rPr>
              <a:t>continue </a:t>
            </a:r>
            <a:r>
              <a:rPr lang="en-US" sz="1400" b="1" dirty="0">
                <a:latin typeface="+mn-lt"/>
                <a:cs typeface="+mn-cs"/>
              </a:rPr>
              <a:t>normative work.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eaLnBrk="1" fontAlgn="auto" hangingPunct="1">
              <a:lnSpc>
                <a:spcPct val="150000"/>
              </a:lnSpc>
              <a:buFontTx/>
              <a:buChar char="-"/>
            </a:pPr>
            <a:r>
              <a:rPr lang="en-US" sz="1400" b="1" dirty="0">
                <a:latin typeface="+mn-lt"/>
                <a:cs typeface="+mn-cs"/>
                <a:sym typeface="+mn-ea"/>
              </a:rPr>
              <a:t>#157 meeting: finalize normative work, focusing on KI# 1/3/4/6/8/9/10.</a:t>
            </a:r>
            <a:endParaRPr lang="en-US" sz="1400" b="1" dirty="0">
              <a:latin typeface="+mn-lt"/>
              <a:cs typeface="+mn-cs"/>
              <a:sym typeface="+mn-ea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457200" y="1906270"/>
          <a:ext cx="8229600" cy="93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6620"/>
                <a:gridCol w="666750"/>
                <a:gridCol w="672465"/>
                <a:gridCol w="672465"/>
                <a:gridCol w="483870"/>
                <a:gridCol w="483870"/>
                <a:gridCol w="483870"/>
                <a:gridCol w="482600"/>
                <a:gridCol w="484505"/>
                <a:gridCol w="483870"/>
                <a:gridCol w="483235"/>
                <a:gridCol w="484505"/>
                <a:gridCol w="482600"/>
                <a:gridCol w="484505"/>
                <a:gridCol w="483870"/>
              </a:tblGrid>
              <a:tr h="2324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Feb,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Apr,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May,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Aug,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Oct,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Nov,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Jan,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Feb, 23</a:t>
                      </a:r>
                      <a:endParaRPr lang="en-US" altLang="en-US" sz="900" b="1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Apr,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May,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Rel-18 SID/WID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Study  TU (Planned) 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Normative TU (Planned)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Total TU (Planned)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#149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#150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#154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#154AH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#155</a:t>
                      </a:r>
                      <a:endParaRPr lang="en-US" altLang="en-US" sz="900" b="1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#156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#157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  <a:sym typeface="+mn-ea"/>
                        </a:rPr>
                        <a:t>Total TU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FS_eNA_Ph3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9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8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14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1+1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altLang="en-US" sz="900" b="1" dirty="0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3</a:t>
                      </a:r>
                      <a:endParaRPr lang="en-US" altLang="en-US" sz="900" b="1" dirty="0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altLang="en-US" sz="900" b="1" dirty="0" smtClean="0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3</a:t>
                      </a:r>
                      <a:endParaRPr lang="en-US" altLang="en-US" sz="900" b="1" dirty="0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18</a:t>
                      </a:r>
                      <a:endParaRPr lang="en-US" altLang="en-US" sz="900" b="1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648*67"/>
  <p:tag name="TABLE_ENDDRAG_RECT" val="36*150*648*6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4051</Words>
  <Application>WPS 演示</Application>
  <PresentationFormat>全屏显示(4:3)</PresentationFormat>
  <Paragraphs>228</Paragraphs>
  <Slides>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Times New Roman</vt:lpstr>
      <vt:lpstr>等线</vt:lpstr>
      <vt:lpstr>微软雅黑</vt:lpstr>
      <vt:lpstr>Arial Unicode MS</vt:lpstr>
      <vt:lpstr>Office Theme</vt:lpstr>
      <vt:lpstr>1_Office Theme</vt:lpstr>
      <vt:lpstr>2_Office Theme</vt:lpstr>
      <vt:lpstr>WI Status Report for eNA_Ph3</vt:lpstr>
      <vt:lpstr>eNA_Ph3 status after SA2#157 (1/2)</vt:lpstr>
      <vt:lpstr>eNA_Ph3 status after SA2#157 (2/2)</vt:lpstr>
      <vt:lpstr>eNA_Ph3 status after SA2#157 (1/2)</vt:lpstr>
      <vt:lpstr>eNA_Ph3 status after SA2#157 (2/2)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</cp:lastModifiedBy>
  <cp:revision>2008</cp:revision>
  <dcterms:created xsi:type="dcterms:W3CDTF">2008-08-30T09:32:00Z</dcterms:created>
  <dcterms:modified xsi:type="dcterms:W3CDTF">2023-08-29T04:48:13Z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9A28BA0F414D46A2B5C8350259155759</vt:lpwstr>
  </property>
  <property fmtid="{D5CDD505-2E9C-101B-9397-08002B2CF9AE}" pid="13" name="KSOProductBuildVer">
    <vt:lpwstr>2052-11.8.2.12085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